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1" r:id="rId14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6" Type="http://schemas.openxmlformats.org/officeDocument/2006/relationships/slide" Target="slides/slide2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0" name="Shape 9180"/>
        <p:cNvGrpSpPr/>
        <p:nvPr/>
      </p:nvGrpSpPr>
      <p:grpSpPr>
        <a:xfrm>
          <a:off x="0" y="0"/>
          <a:ext cx="0" cy="0"/>
          <a:chOff x="0" y="0"/>
          <a:chExt cx="0" cy="0"/>
        </a:xfrm>
      </p:grpSpPr>
      <p:sp>
        <p:nvSpPr>
          <p:cNvPr id="9181" name="Google Shape;918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2" name="Google Shape;918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26.xml"/></Relationships>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3" name="Shape 9183"/>
        <p:cNvGrpSpPr/>
        <p:nvPr/>
      </p:nvGrpSpPr>
      <p:grpSpPr>
        <a:xfrm>
          <a:off x="0" y="0"/>
          <a:ext cx="0" cy="0"/>
          <a:chOff x="0" y="0"/>
          <a:chExt cx="0" cy="0"/>
        </a:xfrm>
      </p:grpSpPr>
      <p:sp>
        <p:nvSpPr>
          <p:cNvPr id="9184" name="Google Shape;9184;p14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9185" name="Google Shape;9185;p1456"/>
          <p:cNvGrpSpPr/>
          <p:nvPr/>
        </p:nvGrpSpPr>
        <p:grpSpPr>
          <a:xfrm>
            <a:off x="0" y="0"/>
            <a:ext cx="9144000" cy="1066800"/>
            <a:chOff x="0" y="0"/>
            <a:chExt cx="5760" cy="672"/>
          </a:xfrm>
        </p:grpSpPr>
        <p:sp>
          <p:nvSpPr>
            <p:cNvPr id="9186" name="Google Shape;9186;p1456"/>
            <p:cNvSpPr txBox="1"/>
            <p:nvPr/>
          </p:nvSpPr>
          <p:spPr>
            <a:xfrm>
              <a:off x="432" y="393"/>
              <a:ext cx="513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7" name="Google Shape;9187;p1456"/>
            <p:cNvSpPr/>
            <p:nvPr/>
          </p:nvSpPr>
          <p:spPr>
            <a:xfrm>
              <a:off x="0" y="0"/>
              <a:ext cx="5760" cy="96"/>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8" name="Google Shape;9188;p1456"/>
            <p:cNvSpPr/>
            <p:nvPr/>
          </p:nvSpPr>
          <p:spPr>
            <a:xfrm>
              <a:off x="0" y="48"/>
              <a:ext cx="5760" cy="192"/>
            </a:xfrm>
            <a:prstGeom prst="rect">
              <a:avLst/>
            </a:prstGeom>
            <a:solidFill>
              <a:schemeClr val="folHlink">
                <a:alpha val="6666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9" name="Google Shape;9189;p1456"/>
            <p:cNvSpPr/>
            <p:nvPr/>
          </p:nvSpPr>
          <p:spPr>
            <a:xfrm>
              <a:off x="0" y="240"/>
              <a:ext cx="5760" cy="432"/>
            </a:xfrm>
            <a:prstGeom prst="rect">
              <a:avLst/>
            </a:prstGeom>
            <a:solidFill>
              <a:schemeClr val="folHlink">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Essential Question #3 for Interpreting School Status</a:t>
              </a:r>
              <a:endParaRPr/>
            </a:p>
          </p:txBody>
        </p:sp>
      </p:grpSp>
      <p:sp>
        <p:nvSpPr>
          <p:cNvPr id="9190" name="Google Shape;9190;p1456"/>
          <p:cNvSpPr/>
          <p:nvPr/>
        </p:nvSpPr>
        <p:spPr>
          <a:xfrm>
            <a:off x="0" y="6705600"/>
            <a:ext cx="9144000" cy="1524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91" name="Google Shape;9191;p1456"/>
          <p:cNvSpPr txBox="1"/>
          <p:nvPr/>
        </p:nvSpPr>
        <p:spPr>
          <a:xfrm>
            <a:off x="228600" y="1219200"/>
            <a:ext cx="6781800" cy="106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3200"/>
              <a:buFont typeface="Arial"/>
              <a:buNone/>
            </a:pPr>
            <a:r>
              <a:rPr b="1" i="0" lang="en-US" sz="3200" u="none" cap="none" strike="noStrike">
                <a:solidFill>
                  <a:srgbClr val="333399"/>
                </a:solidFill>
                <a:latin typeface="Arial"/>
                <a:ea typeface="Arial"/>
                <a:cs typeface="Arial"/>
                <a:sym typeface="Arial"/>
              </a:rPr>
              <a:t>What do the data tell us about parts of our population?</a:t>
            </a:r>
            <a:endParaRPr b="0" i="0" sz="3200" u="none" cap="none" strike="noStrike">
              <a:solidFill>
                <a:srgbClr val="000000"/>
              </a:solidFill>
              <a:latin typeface="Arial"/>
              <a:ea typeface="Arial"/>
              <a:cs typeface="Arial"/>
              <a:sym typeface="Arial"/>
            </a:endParaRPr>
          </a:p>
        </p:txBody>
      </p:sp>
      <p:sp>
        <p:nvSpPr>
          <p:cNvPr id="9192" name="Google Shape;9192;p1456"/>
          <p:cNvSpPr txBox="1"/>
          <p:nvPr/>
        </p:nvSpPr>
        <p:spPr>
          <a:xfrm>
            <a:off x="228600" y="2438400"/>
            <a:ext cx="6705600" cy="3960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How did the various sub-groups perform relative to:</a:t>
            </a:r>
            <a:br>
              <a:rPr b="0" i="0" lang="en-US" sz="2200" u="none" cap="none" strike="noStrike">
                <a:solidFill>
                  <a:srgbClr val="000000"/>
                </a:solidFill>
                <a:latin typeface="Arial"/>
                <a:ea typeface="Arial"/>
                <a:cs typeface="Arial"/>
                <a:sym typeface="Arial"/>
              </a:rPr>
            </a:br>
            <a:r>
              <a:rPr b="0" i="0" lang="en-US" sz="2000" u="none" cap="none" strike="noStrike">
                <a:solidFill>
                  <a:srgbClr val="000000"/>
                </a:solidFill>
                <a:latin typeface="Arial"/>
                <a:ea typeface="Arial"/>
                <a:cs typeface="Arial"/>
                <a:sym typeface="Arial"/>
              </a:rPr>
              <a:t>	a. the district?</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b. the state?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 the same sub-groups last year?</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d. what we would have predicted knowing the 		population?</a:t>
            </a:r>
            <a:br>
              <a:rPr b="0" i="0" lang="en-US" sz="2000" u="none" cap="none" strike="noStrike">
                <a:solidFill>
                  <a:srgbClr val="000000"/>
                </a:solidFill>
                <a:latin typeface="Arial"/>
                <a:ea typeface="Arial"/>
                <a:cs typeface="Arial"/>
                <a:sym typeface="Arial"/>
              </a:rPr>
            </a:br>
            <a:br>
              <a:rPr b="0" i="0" lang="en-US" sz="2200" u="none" cap="none" strike="noStrike">
                <a:solidFill>
                  <a:srgbClr val="000000"/>
                </a:solidFill>
                <a:latin typeface="Arial"/>
                <a:ea typeface="Arial"/>
                <a:cs typeface="Arial"/>
                <a:sym typeface="Arial"/>
              </a:rPr>
            </a:br>
            <a:r>
              <a:rPr b="0" i="0" lang="en-US" sz="2200" u="none" cap="none" strike="noStrike">
                <a:solidFill>
                  <a:srgbClr val="000000"/>
                </a:solidFill>
                <a:latin typeface="Arial"/>
                <a:ea typeface="Arial"/>
                <a:cs typeface="Arial"/>
                <a:sym typeface="Arial"/>
              </a:rPr>
              <a:t>How do the percentages of students in the various sub-groups compare to the district and state?</a:t>
            </a:r>
            <a:br>
              <a:rPr b="0" i="0" lang="en-US" sz="2200" u="none" cap="none" strike="noStrike">
                <a:solidFill>
                  <a:srgbClr val="000000"/>
                </a:solidFill>
                <a:latin typeface="Arial"/>
                <a:ea typeface="Arial"/>
                <a:cs typeface="Arial"/>
                <a:sym typeface="Arial"/>
              </a:rPr>
            </a:br>
            <a:br>
              <a:rPr b="0" i="0" lang="en-US" sz="2200" u="none" cap="none" strike="noStrike">
                <a:solidFill>
                  <a:srgbClr val="000000"/>
                </a:solidFill>
                <a:latin typeface="Arial"/>
                <a:ea typeface="Arial"/>
                <a:cs typeface="Arial"/>
                <a:sym typeface="Arial"/>
              </a:rPr>
            </a:br>
            <a:r>
              <a:rPr b="0" i="0" lang="en-US" sz="2200" u="none" cap="none" strike="noStrike">
                <a:solidFill>
                  <a:srgbClr val="000000"/>
                </a:solidFill>
                <a:latin typeface="Arial"/>
                <a:ea typeface="Arial"/>
                <a:cs typeface="Arial"/>
                <a:sym typeface="Arial"/>
              </a:rPr>
              <a:t>What does the questionnaire data tell us about the sub-populations?</a:t>
            </a:r>
            <a:endParaRPr/>
          </a:p>
        </p:txBody>
      </p:sp>
      <p:sp>
        <p:nvSpPr>
          <p:cNvPr id="9193" name="Google Shape;9193;p1456"/>
          <p:cNvSpPr/>
          <p:nvPr/>
        </p:nvSpPr>
        <p:spPr>
          <a:xfrm>
            <a:off x="7162800" y="1219200"/>
            <a:ext cx="1828800" cy="1828800"/>
          </a:xfrm>
          <a:prstGeom prst="foldedCorner">
            <a:avLst>
              <a:gd fmla="val 12500" name="adj"/>
            </a:avLst>
          </a:prstGeom>
          <a:solidFill>
            <a:srgbClr val="FFFFB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Question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193"/>
                                        </p:tgtEl>
                                        <p:attrNameLst>
                                          <p:attrName>style.visibility</p:attrName>
                                        </p:attrNameLst>
                                      </p:cBhvr>
                                      <p:to>
                                        <p:strVal val="visible"/>
                                      </p:to>
                                    </p:set>
                                    <p:anim calcmode="lin" valueType="num">
                                      <p:cBhvr additive="base">
                                        <p:cTn dur="500"/>
                                        <p:tgtEl>
                                          <p:spTgt spid="9193"/>
                                        </p:tgtEl>
                                        <p:attrNameLst>
                                          <p:attrName>ppt_w</p:attrName>
                                        </p:attrNameLst>
                                      </p:cBhvr>
                                      <p:tavLst>
                                        <p:tav fmla="" tm="0">
                                          <p:val>
                                            <p:strVal val="0"/>
                                          </p:val>
                                        </p:tav>
                                        <p:tav fmla="" tm="100000">
                                          <p:val>
                                            <p:strVal val="#ppt_w"/>
                                          </p:val>
                                        </p:tav>
                                      </p:tavLst>
                                    </p:anim>
                                    <p:anim calcmode="lin" valueType="num">
                                      <p:cBhvr additive="base">
                                        <p:cTn dur="500"/>
                                        <p:tgtEl>
                                          <p:spTgt spid="91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